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8" r:id="rId2"/>
  </p:sldIdLst>
  <p:sldSz cx="32918400" cy="38404800"/>
  <p:notesSz cx="6858000" cy="9144000"/>
  <p:defaultTextStyle>
    <a:defPPr>
      <a:defRPr lang="en-US"/>
    </a:defPPr>
    <a:lvl1pPr marL="0" algn="l" defTabSz="407531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1pPr>
    <a:lvl2pPr marL="2037658" algn="l" defTabSz="407531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2pPr>
    <a:lvl3pPr marL="4075316" algn="l" defTabSz="407531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3pPr>
    <a:lvl4pPr marL="6112978" algn="l" defTabSz="407531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4pPr>
    <a:lvl5pPr marL="8150636" algn="l" defTabSz="407531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5pPr>
    <a:lvl6pPr marL="10188294" algn="l" defTabSz="407531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6pPr>
    <a:lvl7pPr marL="12225954" algn="l" defTabSz="407531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7pPr>
    <a:lvl8pPr marL="14263612" algn="l" defTabSz="407531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8pPr>
    <a:lvl9pPr marL="16301272" algn="l" defTabSz="407531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00" userDrawn="1">
          <p15:clr>
            <a:srgbClr val="A4A3A4"/>
          </p15:clr>
        </p15:guide>
        <p15:guide id="2" pos="90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111"/>
    <a:srgbClr val="A30042"/>
    <a:srgbClr val="A11F4C"/>
    <a:srgbClr val="F8C12A"/>
    <a:srgbClr val="F8C740"/>
    <a:srgbClr val="FFFFFF"/>
    <a:srgbClr val="010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683"/>
    <p:restoredTop sz="94592"/>
  </p:normalViewPr>
  <p:slideViewPr>
    <p:cSldViewPr>
      <p:cViewPr>
        <p:scale>
          <a:sx n="20" d="100"/>
          <a:sy n="20" d="100"/>
        </p:scale>
        <p:origin x="512" y="144"/>
      </p:cViewPr>
      <p:guideLst>
        <p:guide orient="horz" pos="19600"/>
        <p:guide pos="905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7B708-2555-834C-97B8-35CDF758D659}" type="datetimeFigureOut">
              <a:rPr lang="en-US" smtClean="0"/>
              <a:pPr/>
              <a:t>6/3/16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14C12-B17B-E54E-8510-11A7CCA69E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55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75629-1955-1E41-952E-4F949AAA5F29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6613" y="1143000"/>
            <a:ext cx="2644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7C5DE-F3BE-F543-9E63-E8647CDE2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30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2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64" algn="l" defTabSz="182872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726" algn="l" defTabSz="182872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090" algn="l" defTabSz="182872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454" algn="l" defTabSz="182872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816" algn="l" defTabSz="182872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80" algn="l" defTabSz="182872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544" algn="l" defTabSz="182872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908" algn="l" defTabSz="182872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6613" y="1143000"/>
            <a:ext cx="2644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37C5DE-F3BE-F543-9E63-E8647CDE2D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80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&quot; x 36&quot; 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522516" y="711200"/>
            <a:ext cx="31873371" cy="3911600"/>
          </a:xfrm>
          <a:prstGeom prst="rect">
            <a:avLst/>
          </a:prstGeom>
          <a:solidFill>
            <a:srgbClr val="01014B"/>
          </a:solidFill>
          <a:ln>
            <a:solidFill>
              <a:srgbClr val="01014B"/>
            </a:solidFill>
          </a:ln>
        </p:spPr>
        <p:txBody>
          <a:bodyPr vert="horz" anchor="ctr" anchorCtr="1"/>
          <a:lstStyle>
            <a:lvl1pPr>
              <a:defRPr sz="6171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Poster Presentation Title</a:t>
            </a:r>
            <a:br>
              <a:rPr lang="en-US" dirty="0" smtClean="0"/>
            </a:br>
            <a:r>
              <a:rPr lang="en-US" sz="4114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List Author Name(s)</a:t>
            </a:r>
            <a:br>
              <a:rPr lang="en-US" sz="4114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4114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List Affiliated Institutions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522514" y="4978400"/>
            <a:ext cx="10189029" cy="1244600"/>
          </a:xfrm>
          <a:prstGeom prst="rect">
            <a:avLst/>
          </a:prstGeom>
          <a:solidFill>
            <a:srgbClr val="01014B"/>
          </a:solidFill>
          <a:ln>
            <a:solidFill>
              <a:srgbClr val="01014B"/>
            </a:solidFill>
          </a:ln>
        </p:spPr>
        <p:txBody>
          <a:bodyPr vert="horz"/>
          <a:lstStyle>
            <a:lvl1pPr marL="0" indent="0">
              <a:buNone/>
              <a:defRPr sz="4114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4114" dirty="0" smtClean="0"/>
              <a:t>Abstract or Introduction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522514" y="6578600"/>
            <a:ext cx="10189029" cy="10134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743" baseline="0"/>
            </a:lvl1pPr>
            <a:lvl2pPr marL="397313" indent="0">
              <a:buNone/>
              <a:defRPr sz="2743" baseline="0"/>
            </a:lvl2pPr>
            <a:lvl3pPr marL="772854" indent="0">
              <a:buNone/>
              <a:defRPr sz="2743" baseline="0"/>
            </a:lvl3pPr>
            <a:lvl4pPr>
              <a:defRPr sz="2743"/>
            </a:lvl4pPr>
            <a:lvl5pPr>
              <a:defRPr sz="2743"/>
            </a:lvl5pPr>
          </a:lstStyle>
          <a:p>
            <a:pPr lvl="0"/>
            <a:r>
              <a:rPr lang="en-US" dirty="0" smtClean="0"/>
              <a:t>Any element of this template (colors, fonts, layouts, etc.) can be edited to suit your needs. To change the color of a title bar: right click the text box, select format shape, edit the “Fill” and “Line” your desired specifications.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522514" y="17068800"/>
            <a:ext cx="10189029" cy="1244600"/>
          </a:xfrm>
          <a:prstGeom prst="rect">
            <a:avLst/>
          </a:prstGeom>
          <a:solidFill>
            <a:srgbClr val="01014B"/>
          </a:solidFill>
          <a:ln>
            <a:solidFill>
              <a:srgbClr val="01014B"/>
            </a:solidFill>
          </a:ln>
        </p:spPr>
        <p:txBody>
          <a:bodyPr vert="horz"/>
          <a:lstStyle>
            <a:lvl1pPr marL="0" indent="0">
              <a:buNone/>
              <a:defRPr sz="4114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4114" dirty="0" smtClean="0"/>
              <a:t>Objectives</a:t>
            </a:r>
            <a:endParaRPr lang="en-US" dirty="0"/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522514" y="18669000"/>
            <a:ext cx="10189029" cy="8534400"/>
          </a:xfrm>
          <a:prstGeom prst="rect">
            <a:avLst/>
          </a:prstGeom>
        </p:spPr>
        <p:txBody>
          <a:bodyPr vert="horz"/>
          <a:lstStyle>
            <a:lvl1pPr marL="0" marR="0" indent="0" algn="l" defTabSz="349312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743"/>
            </a:lvl1pPr>
            <a:lvl2pPr>
              <a:defRPr sz="2743"/>
            </a:lvl2pPr>
            <a:lvl3pPr>
              <a:defRPr sz="2743"/>
            </a:lvl3pPr>
            <a:lvl4pPr>
              <a:defRPr sz="2743"/>
            </a:lvl4pPr>
            <a:lvl5pPr>
              <a:defRPr sz="2743"/>
            </a:lvl5pPr>
          </a:lstStyle>
          <a:p>
            <a:pPr marL="0" marR="0" lvl="0" indent="0" algn="l" defTabSz="349312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To change the color of a title bar: right click the text box, select format shape, edit the “Fill” and “Line” your desired specifications.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522514" y="27559000"/>
            <a:ext cx="10189029" cy="1244600"/>
          </a:xfrm>
          <a:prstGeom prst="rect">
            <a:avLst/>
          </a:prstGeom>
          <a:solidFill>
            <a:srgbClr val="01014B"/>
          </a:solidFill>
          <a:ln>
            <a:solidFill>
              <a:srgbClr val="01014B"/>
            </a:solidFill>
          </a:ln>
        </p:spPr>
        <p:txBody>
          <a:bodyPr vert="horz"/>
          <a:lstStyle>
            <a:lvl1pPr marL="0" indent="0">
              <a:buNone/>
              <a:defRPr sz="4114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4114" dirty="0" smtClean="0"/>
              <a:t>Methods</a:t>
            </a:r>
            <a:endParaRPr lang="en-US" dirty="0"/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522514" y="29159200"/>
            <a:ext cx="10189029" cy="8534400"/>
          </a:xfrm>
          <a:prstGeom prst="rect">
            <a:avLst/>
          </a:prstGeom>
        </p:spPr>
        <p:txBody>
          <a:bodyPr vert="horz"/>
          <a:lstStyle>
            <a:lvl1pPr marL="0" marR="0" indent="0" algn="l" defTabSz="349312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743"/>
            </a:lvl1pPr>
            <a:lvl2pPr>
              <a:defRPr sz="2743"/>
            </a:lvl2pPr>
            <a:lvl3pPr>
              <a:defRPr sz="2743"/>
            </a:lvl3pPr>
            <a:lvl4pPr>
              <a:defRPr sz="2743"/>
            </a:lvl4pPr>
            <a:lvl5pPr>
              <a:defRPr sz="2743"/>
            </a:lvl5pPr>
          </a:lstStyle>
          <a:p>
            <a:pPr marL="0" marR="0" lvl="0" indent="0" algn="l" defTabSz="349312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Copy and paste title bars and text boxes to create additional sections.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11364687" y="4978400"/>
            <a:ext cx="10189029" cy="1244600"/>
          </a:xfrm>
          <a:prstGeom prst="rect">
            <a:avLst/>
          </a:prstGeom>
          <a:solidFill>
            <a:srgbClr val="01014B"/>
          </a:solidFill>
          <a:ln>
            <a:solidFill>
              <a:srgbClr val="01014B"/>
            </a:solidFill>
          </a:ln>
        </p:spPr>
        <p:txBody>
          <a:bodyPr vert="horz"/>
          <a:lstStyle>
            <a:lvl1pPr marL="0" indent="0">
              <a:buNone/>
              <a:defRPr sz="4114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4114" dirty="0" smtClean="0"/>
              <a:t>Results</a:t>
            </a:r>
            <a:endParaRPr lang="en-US" dirty="0"/>
          </a:p>
        </p:txBody>
      </p:sp>
      <p:sp>
        <p:nvSpPr>
          <p:cNvPr id="30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22206857" y="29159200"/>
            <a:ext cx="10189029" cy="8534400"/>
          </a:xfrm>
          <a:prstGeom prst="rect">
            <a:avLst/>
          </a:prstGeom>
        </p:spPr>
        <p:txBody>
          <a:bodyPr vert="horz"/>
          <a:lstStyle>
            <a:lvl1pPr>
              <a:defRPr sz="2743"/>
            </a:lvl1pPr>
            <a:lvl2pPr>
              <a:defRPr sz="2743"/>
            </a:lvl2pPr>
            <a:lvl3pPr>
              <a:defRPr sz="2743"/>
            </a:lvl3pPr>
            <a:lvl4pPr>
              <a:defRPr sz="2743"/>
            </a:lvl4pPr>
            <a:lvl5pPr>
              <a:defRPr sz="2743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22206857" y="4978400"/>
            <a:ext cx="10189029" cy="1244600"/>
          </a:xfrm>
          <a:prstGeom prst="rect">
            <a:avLst/>
          </a:prstGeom>
          <a:solidFill>
            <a:srgbClr val="01014B"/>
          </a:solidFill>
          <a:ln>
            <a:solidFill>
              <a:srgbClr val="01014B"/>
            </a:solidFill>
          </a:ln>
        </p:spPr>
        <p:txBody>
          <a:bodyPr vert="horz"/>
          <a:lstStyle>
            <a:lvl1pPr marL="0" indent="0">
              <a:buNone/>
              <a:defRPr sz="4114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4114" dirty="0" smtClean="0"/>
              <a:t>Conclusion</a:t>
            </a:r>
            <a:endParaRPr lang="en-US" dirty="0"/>
          </a:p>
        </p:txBody>
      </p:sp>
      <p:sp>
        <p:nvSpPr>
          <p:cNvPr id="32" name="Text Placeholder 23"/>
          <p:cNvSpPr>
            <a:spLocks noGrp="1"/>
          </p:cNvSpPr>
          <p:nvPr>
            <p:ph type="body" sz="quarter" idx="19"/>
          </p:nvPr>
        </p:nvSpPr>
        <p:spPr>
          <a:xfrm>
            <a:off x="22206857" y="6578600"/>
            <a:ext cx="10189029" cy="20624800"/>
          </a:xfrm>
          <a:prstGeom prst="rect">
            <a:avLst/>
          </a:prstGeom>
        </p:spPr>
        <p:txBody>
          <a:bodyPr vert="horz"/>
          <a:lstStyle>
            <a:lvl1pPr>
              <a:defRPr sz="2743"/>
            </a:lvl1pPr>
            <a:lvl2pPr>
              <a:defRPr sz="2743"/>
            </a:lvl2pPr>
            <a:lvl3pPr>
              <a:defRPr sz="2743"/>
            </a:lvl3pPr>
            <a:lvl4pPr>
              <a:defRPr sz="2743"/>
            </a:lvl4pPr>
            <a:lvl5pPr>
              <a:defRPr sz="2743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22206857" y="27559000"/>
            <a:ext cx="10189029" cy="1244600"/>
          </a:xfrm>
          <a:prstGeom prst="rect">
            <a:avLst/>
          </a:prstGeom>
          <a:solidFill>
            <a:srgbClr val="01014B"/>
          </a:solidFill>
          <a:ln>
            <a:solidFill>
              <a:srgbClr val="01014B"/>
            </a:solidFill>
          </a:ln>
        </p:spPr>
        <p:txBody>
          <a:bodyPr vert="horz"/>
          <a:lstStyle>
            <a:lvl1pPr marL="0" indent="0">
              <a:buNone/>
              <a:defRPr sz="4114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4114" dirty="0" smtClean="0"/>
              <a:t>References</a:t>
            </a:r>
            <a:endParaRPr lang="en-US" dirty="0"/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1364687" y="6578600"/>
            <a:ext cx="10189029" cy="31115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743" baseline="0"/>
            </a:lvl1pPr>
            <a:lvl2pPr marL="397313" indent="0">
              <a:buNone/>
              <a:defRPr sz="2743"/>
            </a:lvl2pPr>
            <a:lvl3pPr>
              <a:defRPr sz="2743"/>
            </a:lvl3pPr>
            <a:lvl4pPr>
              <a:defRPr sz="2743"/>
            </a:lvl4pPr>
            <a:lvl5pPr>
              <a:defRPr sz="2743"/>
            </a:lvl5pPr>
          </a:lstStyle>
          <a:p>
            <a:pPr lvl="0"/>
            <a:r>
              <a:rPr lang="en-US" dirty="0" smtClean="0"/>
              <a:t>Remember to save all charts, graphs, and tables as 300DPI images prior to inserting them into your posters. Doing so will ensure the best results when printing your posters.</a:t>
            </a:r>
          </a:p>
        </p:txBody>
      </p:sp>
      <p:sp>
        <p:nvSpPr>
          <p:cNvPr id="36" name="Picture Placeholder 35"/>
          <p:cNvSpPr>
            <a:spLocks noGrp="1"/>
          </p:cNvSpPr>
          <p:nvPr>
            <p:ph type="pic" sz="quarter" idx="22" hasCustomPrompt="1"/>
          </p:nvPr>
        </p:nvSpPr>
        <p:spPr>
          <a:xfrm>
            <a:off x="914400" y="1066800"/>
            <a:ext cx="2351314" cy="3200400"/>
          </a:xfrm>
          <a:prstGeom prst="rect">
            <a:avLst/>
          </a:prstGeom>
          <a:solidFill>
            <a:schemeClr val="bg1"/>
          </a:solidFill>
        </p:spPr>
        <p:txBody>
          <a:bodyPr vert="horz"/>
          <a:lstStyle>
            <a:lvl1pPr marL="0" indent="0">
              <a:buNone/>
              <a:defRPr sz="2057"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37" name="Picture Placeholder 35"/>
          <p:cNvSpPr>
            <a:spLocks noGrp="1"/>
          </p:cNvSpPr>
          <p:nvPr>
            <p:ph type="pic" sz="quarter" idx="23" hasCustomPrompt="1"/>
          </p:nvPr>
        </p:nvSpPr>
        <p:spPr>
          <a:xfrm>
            <a:off x="29783314" y="1066800"/>
            <a:ext cx="2351314" cy="3200400"/>
          </a:xfrm>
          <a:prstGeom prst="rect">
            <a:avLst/>
          </a:prstGeom>
          <a:solidFill>
            <a:schemeClr val="bg1"/>
          </a:solidFill>
        </p:spPr>
        <p:txBody>
          <a:bodyPr vert="horz"/>
          <a:lstStyle>
            <a:lvl1pPr marL="0" indent="0">
              <a:buNone/>
              <a:defRPr sz="2057"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39" name="Chart Placeholder 38"/>
          <p:cNvSpPr>
            <a:spLocks noGrp="1"/>
          </p:cNvSpPr>
          <p:nvPr>
            <p:ph type="chart" sz="quarter" idx="24"/>
          </p:nvPr>
        </p:nvSpPr>
        <p:spPr>
          <a:xfrm>
            <a:off x="12148457" y="18846800"/>
            <a:ext cx="8621486" cy="782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743"/>
            </a:lvl1pPr>
          </a:lstStyle>
          <a:p>
            <a:endParaRPr lang="en-US" dirty="0"/>
          </a:p>
        </p:txBody>
      </p:sp>
      <p:sp>
        <p:nvSpPr>
          <p:cNvPr id="40" name="Chart Placeholder 38"/>
          <p:cNvSpPr>
            <a:spLocks noGrp="1"/>
          </p:cNvSpPr>
          <p:nvPr>
            <p:ph type="chart" sz="quarter" idx="25"/>
          </p:nvPr>
        </p:nvSpPr>
        <p:spPr>
          <a:xfrm>
            <a:off x="12148457" y="28625800"/>
            <a:ext cx="8621486" cy="782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743"/>
            </a:lvl1pPr>
          </a:lstStyle>
          <a:p>
            <a:endParaRPr lang="en-US" dirty="0"/>
          </a:p>
        </p:txBody>
      </p:sp>
      <p:pic>
        <p:nvPicPr>
          <p:cNvPr id="4" name="Picture 3" descr="Logo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572" y="37803353"/>
            <a:ext cx="2351314" cy="5120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3493128" rtl="0" eaLnBrk="1" latinLnBrk="0" hangingPunct="1">
        <a:spcBef>
          <a:spcPct val="0"/>
        </a:spcBef>
        <a:buNone/>
        <a:defRPr sz="16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09922" indent="-1309922" algn="l" defTabSz="3493128" rtl="0" eaLnBrk="1" latinLnBrk="0" hangingPunct="1">
        <a:spcBef>
          <a:spcPct val="20000"/>
        </a:spcBef>
        <a:buFont typeface="Arial" pitchFamily="34" charset="0"/>
        <a:buChar char="•"/>
        <a:defRPr sz="12172" kern="1200">
          <a:solidFill>
            <a:schemeClr val="tx1"/>
          </a:solidFill>
          <a:latin typeface="+mn-lt"/>
          <a:ea typeface="+mn-ea"/>
          <a:cs typeface="+mn-cs"/>
        </a:defRPr>
      </a:lvl1pPr>
      <a:lvl2pPr marL="2838166" indent="-1091603" algn="l" defTabSz="3493128" rtl="0" eaLnBrk="1" latinLnBrk="0" hangingPunct="1">
        <a:spcBef>
          <a:spcPct val="20000"/>
        </a:spcBef>
        <a:buFont typeface="Arial" pitchFamily="34" charset="0"/>
        <a:buChar char="–"/>
        <a:defRPr sz="10629" kern="1200">
          <a:solidFill>
            <a:schemeClr val="tx1"/>
          </a:solidFill>
          <a:latin typeface="+mn-lt"/>
          <a:ea typeface="+mn-ea"/>
          <a:cs typeface="+mn-cs"/>
        </a:defRPr>
      </a:lvl2pPr>
      <a:lvl3pPr marL="4366411" indent="-873282" algn="l" defTabSz="3493128" rtl="0" eaLnBrk="1" latinLnBrk="0" hangingPunct="1">
        <a:spcBef>
          <a:spcPct val="20000"/>
        </a:spcBef>
        <a:buFont typeface="Arial" pitchFamily="34" charset="0"/>
        <a:buChar char="•"/>
        <a:defRPr sz="9086" kern="1200">
          <a:solidFill>
            <a:schemeClr val="tx1"/>
          </a:solidFill>
          <a:latin typeface="+mn-lt"/>
          <a:ea typeface="+mn-ea"/>
          <a:cs typeface="+mn-cs"/>
        </a:defRPr>
      </a:lvl3pPr>
      <a:lvl4pPr marL="6112974" indent="-873282" algn="l" defTabSz="3493128" rtl="0" eaLnBrk="1" latinLnBrk="0" hangingPunct="1">
        <a:spcBef>
          <a:spcPct val="20000"/>
        </a:spcBef>
        <a:buFont typeface="Arial" pitchFamily="34" charset="0"/>
        <a:buChar char="–"/>
        <a:defRPr sz="7714" kern="1200">
          <a:solidFill>
            <a:schemeClr val="tx1"/>
          </a:solidFill>
          <a:latin typeface="+mn-lt"/>
          <a:ea typeface="+mn-ea"/>
          <a:cs typeface="+mn-cs"/>
        </a:defRPr>
      </a:lvl4pPr>
      <a:lvl5pPr marL="7859537" indent="-873282" algn="l" defTabSz="3493128" rtl="0" eaLnBrk="1" latinLnBrk="0" hangingPunct="1">
        <a:spcBef>
          <a:spcPct val="20000"/>
        </a:spcBef>
        <a:buFont typeface="Arial" pitchFamily="34" charset="0"/>
        <a:buChar char="»"/>
        <a:defRPr sz="7714" kern="1200">
          <a:solidFill>
            <a:schemeClr val="tx1"/>
          </a:solidFill>
          <a:latin typeface="+mn-lt"/>
          <a:ea typeface="+mn-ea"/>
          <a:cs typeface="+mn-cs"/>
        </a:defRPr>
      </a:lvl5pPr>
      <a:lvl6pPr marL="9606101" indent="-873282" algn="l" defTabSz="3493128" rtl="0" eaLnBrk="1" latinLnBrk="0" hangingPunct="1">
        <a:spcBef>
          <a:spcPct val="20000"/>
        </a:spcBef>
        <a:buFont typeface="Arial" pitchFamily="34" charset="0"/>
        <a:buChar char="•"/>
        <a:defRPr sz="7714" kern="1200">
          <a:solidFill>
            <a:schemeClr val="tx1"/>
          </a:solidFill>
          <a:latin typeface="+mn-lt"/>
          <a:ea typeface="+mn-ea"/>
          <a:cs typeface="+mn-cs"/>
        </a:defRPr>
      </a:lvl6pPr>
      <a:lvl7pPr marL="11352665" indent="-873282" algn="l" defTabSz="3493128" rtl="0" eaLnBrk="1" latinLnBrk="0" hangingPunct="1">
        <a:spcBef>
          <a:spcPct val="20000"/>
        </a:spcBef>
        <a:buFont typeface="Arial" pitchFamily="34" charset="0"/>
        <a:buChar char="•"/>
        <a:defRPr sz="7714" kern="1200">
          <a:solidFill>
            <a:schemeClr val="tx1"/>
          </a:solidFill>
          <a:latin typeface="+mn-lt"/>
          <a:ea typeface="+mn-ea"/>
          <a:cs typeface="+mn-cs"/>
        </a:defRPr>
      </a:lvl7pPr>
      <a:lvl8pPr marL="13099230" indent="-873282" algn="l" defTabSz="3493128" rtl="0" eaLnBrk="1" latinLnBrk="0" hangingPunct="1">
        <a:spcBef>
          <a:spcPct val="20000"/>
        </a:spcBef>
        <a:buFont typeface="Arial" pitchFamily="34" charset="0"/>
        <a:buChar char="•"/>
        <a:defRPr sz="7714" kern="1200">
          <a:solidFill>
            <a:schemeClr val="tx1"/>
          </a:solidFill>
          <a:latin typeface="+mn-lt"/>
          <a:ea typeface="+mn-ea"/>
          <a:cs typeface="+mn-cs"/>
        </a:defRPr>
      </a:lvl8pPr>
      <a:lvl9pPr marL="14845795" indent="-873282" algn="l" defTabSz="3493128" rtl="0" eaLnBrk="1" latinLnBrk="0" hangingPunct="1">
        <a:spcBef>
          <a:spcPct val="20000"/>
        </a:spcBef>
        <a:buFont typeface="Arial" pitchFamily="34" charset="0"/>
        <a:buChar char="•"/>
        <a:defRPr sz="77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93128" rtl="0" eaLnBrk="1" latinLnBrk="0" hangingPunct="1">
        <a:defRPr sz="6857" kern="1200">
          <a:solidFill>
            <a:schemeClr val="tx1"/>
          </a:solidFill>
          <a:latin typeface="+mn-lt"/>
          <a:ea typeface="+mn-ea"/>
          <a:cs typeface="+mn-cs"/>
        </a:defRPr>
      </a:lvl1pPr>
      <a:lvl2pPr marL="1746563" algn="l" defTabSz="3493128" rtl="0" eaLnBrk="1" latinLnBrk="0" hangingPunct="1">
        <a:defRPr sz="6857" kern="1200">
          <a:solidFill>
            <a:schemeClr val="tx1"/>
          </a:solidFill>
          <a:latin typeface="+mn-lt"/>
          <a:ea typeface="+mn-ea"/>
          <a:cs typeface="+mn-cs"/>
        </a:defRPr>
      </a:lvl2pPr>
      <a:lvl3pPr marL="3493128" algn="l" defTabSz="3493128" rtl="0" eaLnBrk="1" latinLnBrk="0" hangingPunct="1">
        <a:defRPr sz="6857" kern="1200">
          <a:solidFill>
            <a:schemeClr val="tx1"/>
          </a:solidFill>
          <a:latin typeface="+mn-lt"/>
          <a:ea typeface="+mn-ea"/>
          <a:cs typeface="+mn-cs"/>
        </a:defRPr>
      </a:lvl3pPr>
      <a:lvl4pPr marL="5239693" algn="l" defTabSz="3493128" rtl="0" eaLnBrk="1" latinLnBrk="0" hangingPunct="1">
        <a:defRPr sz="6857" kern="1200">
          <a:solidFill>
            <a:schemeClr val="tx1"/>
          </a:solidFill>
          <a:latin typeface="+mn-lt"/>
          <a:ea typeface="+mn-ea"/>
          <a:cs typeface="+mn-cs"/>
        </a:defRPr>
      </a:lvl4pPr>
      <a:lvl5pPr marL="6986256" algn="l" defTabSz="3493128" rtl="0" eaLnBrk="1" latinLnBrk="0" hangingPunct="1">
        <a:defRPr sz="6857" kern="1200">
          <a:solidFill>
            <a:schemeClr val="tx1"/>
          </a:solidFill>
          <a:latin typeface="+mn-lt"/>
          <a:ea typeface="+mn-ea"/>
          <a:cs typeface="+mn-cs"/>
        </a:defRPr>
      </a:lvl5pPr>
      <a:lvl6pPr marL="8732819" algn="l" defTabSz="3493128" rtl="0" eaLnBrk="1" latinLnBrk="0" hangingPunct="1">
        <a:defRPr sz="6857" kern="1200">
          <a:solidFill>
            <a:schemeClr val="tx1"/>
          </a:solidFill>
          <a:latin typeface="+mn-lt"/>
          <a:ea typeface="+mn-ea"/>
          <a:cs typeface="+mn-cs"/>
        </a:defRPr>
      </a:lvl6pPr>
      <a:lvl7pPr marL="10479384" algn="l" defTabSz="3493128" rtl="0" eaLnBrk="1" latinLnBrk="0" hangingPunct="1">
        <a:defRPr sz="6857" kern="1200">
          <a:solidFill>
            <a:schemeClr val="tx1"/>
          </a:solidFill>
          <a:latin typeface="+mn-lt"/>
          <a:ea typeface="+mn-ea"/>
          <a:cs typeface="+mn-cs"/>
        </a:defRPr>
      </a:lvl7pPr>
      <a:lvl8pPr marL="12225947" algn="l" defTabSz="3493128" rtl="0" eaLnBrk="1" latinLnBrk="0" hangingPunct="1">
        <a:defRPr sz="6857" kern="1200">
          <a:solidFill>
            <a:schemeClr val="tx1"/>
          </a:solidFill>
          <a:latin typeface="+mn-lt"/>
          <a:ea typeface="+mn-ea"/>
          <a:cs typeface="+mn-cs"/>
        </a:defRPr>
      </a:lvl8pPr>
      <a:lvl9pPr marL="13972512" algn="l" defTabSz="3493128" rtl="0" eaLnBrk="1" latinLnBrk="0" hangingPunct="1">
        <a:defRPr sz="68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gif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29130174" y="37294456"/>
            <a:ext cx="3788226" cy="11103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solidFill>
            <a:srgbClr val="EEB111"/>
          </a:solidFill>
          <a:ln>
            <a:noFill/>
          </a:ln>
        </p:spPr>
        <p:txBody>
          <a:bodyPr/>
          <a:lstStyle/>
          <a:p>
            <a:r>
              <a:rPr lang="en-US" sz="7200" dirty="0" smtClean="0">
                <a:solidFill>
                  <a:srgbClr val="A30042"/>
                </a:solidFill>
              </a:rPr>
              <a:t>Estimating the Distribution of Intoxication Deaths</a:t>
            </a:r>
            <a:br>
              <a:rPr lang="en-US" sz="7200" dirty="0" smtClean="0">
                <a:solidFill>
                  <a:srgbClr val="A30042"/>
                </a:solidFill>
              </a:rPr>
            </a:br>
            <a:r>
              <a:rPr lang="en-US" sz="7200" dirty="0" smtClean="0">
                <a:solidFill>
                  <a:srgbClr val="A30042"/>
                </a:solidFill>
              </a:rPr>
              <a:t>and Treatment Admissions in Maryland</a:t>
            </a:r>
            <a:r>
              <a:rPr lang="en-US" dirty="0" smtClean="0">
                <a:solidFill>
                  <a:srgbClr val="A30042"/>
                </a:solidFill>
              </a:rPr>
              <a:t/>
            </a:r>
            <a:br>
              <a:rPr lang="en-US" dirty="0" smtClean="0">
                <a:solidFill>
                  <a:srgbClr val="A30042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Jon Matthew | Melanie </a:t>
            </a:r>
            <a:r>
              <a:rPr lang="en-US" sz="4400" dirty="0" err="1">
                <a:solidFill>
                  <a:schemeClr val="tx1"/>
                </a:solidFill>
              </a:rPr>
              <a:t>Kohout</a:t>
            </a:r>
            <a:r>
              <a:rPr lang="en-US" sz="4400" dirty="0">
                <a:solidFill>
                  <a:schemeClr val="tx1"/>
                </a:solidFill>
              </a:rPr>
              <a:t> | Dr. Earvin </a:t>
            </a:r>
            <a:r>
              <a:rPr lang="en-US" sz="4400" dirty="0" err="1">
                <a:solidFill>
                  <a:schemeClr val="tx1"/>
                </a:solidFill>
              </a:rPr>
              <a:t>Balderama</a:t>
            </a:r>
            <a:r>
              <a:rPr lang="en-US" sz="4400" dirty="0">
                <a:solidFill>
                  <a:schemeClr val="tx1"/>
                </a:solidFill>
              </a:rPr>
              <a:t/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Loyola University Chicago, FYRE Program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522517" y="5330466"/>
            <a:ext cx="10189029" cy="914400"/>
          </a:xfrm>
          <a:solidFill>
            <a:srgbClr val="EEB111"/>
          </a:solidFill>
          <a:ln>
            <a:noFill/>
          </a:ln>
        </p:spPr>
        <p:txBody>
          <a:bodyPr/>
          <a:lstStyle/>
          <a:p>
            <a:r>
              <a:rPr lang="en-US" sz="4200" dirty="0" smtClean="0">
                <a:solidFill>
                  <a:srgbClr val="A30042"/>
                </a:solidFill>
                <a:latin typeface="Helvetica Neue" charset="0"/>
                <a:ea typeface="Helvetica Neue" charset="0"/>
                <a:cs typeface="Helvetica Neue" charset="0"/>
              </a:rPr>
              <a:t>Objectives</a:t>
            </a:r>
            <a:endParaRPr lang="en-US" sz="4200" dirty="0">
              <a:solidFill>
                <a:srgbClr val="A3004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522517" y="6244867"/>
            <a:ext cx="10189029" cy="3465690"/>
          </a:xfrm>
          <a:solidFill>
            <a:schemeClr val="bg1"/>
          </a:solidFill>
        </p:spPr>
        <p:txBody>
          <a:bodyPr/>
          <a:lstStyle/>
          <a:p>
            <a:pPr marL="587804" indent="-587804">
              <a:buFont typeface=".LucidaGrandeUI" charset="0"/>
              <a:buChar char="►"/>
            </a:pP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Estimate the 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number of Drug/Alcohol-related intoxication </a:t>
            </a:r>
            <a:r>
              <a:rPr lang="en-US" sz="3600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deaths 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in counties of Maryland</a:t>
            </a:r>
          </a:p>
          <a:p>
            <a:pPr marL="587804" indent="-587804">
              <a:buFont typeface=".LucidaGrandeUI" charset="0"/>
              <a:buChar char="►"/>
            </a:pP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Estimate the 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number of admissions to state-supported drug/alcohol </a:t>
            </a:r>
            <a:r>
              <a:rPr lang="en-US" sz="3600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treatment 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in counties of Maryland</a:t>
            </a:r>
            <a:endParaRPr lang="en-US" sz="3600" dirty="0">
              <a:solidFill>
                <a:srgbClr val="0070C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>
          <a:xfrm>
            <a:off x="485211" y="10347861"/>
            <a:ext cx="10189029" cy="969502"/>
          </a:xfrm>
          <a:solidFill>
            <a:srgbClr val="EEB111"/>
          </a:solidFill>
          <a:ln>
            <a:noFill/>
          </a:ln>
        </p:spPr>
        <p:txBody>
          <a:bodyPr/>
          <a:lstStyle/>
          <a:p>
            <a:r>
              <a:rPr lang="en-US" sz="4200" dirty="0" smtClean="0">
                <a:solidFill>
                  <a:srgbClr val="A30042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  <a:endParaRPr lang="en-US" sz="4200" dirty="0">
              <a:solidFill>
                <a:srgbClr val="A3004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485211" y="11317364"/>
            <a:ext cx="10189029" cy="5141836"/>
          </a:xfrm>
          <a:solidFill>
            <a:schemeClr val="bg1"/>
          </a:solidFill>
        </p:spPr>
        <p:txBody>
          <a:bodyPr/>
          <a:lstStyle/>
          <a:p>
            <a:pPr marL="587804" indent="-587804">
              <a:buFont typeface=".LucidaGrandeUI" charset="0"/>
              <a:buChar char="►"/>
            </a:pP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Y-variables: drug/Alcohol-related 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intoxication </a:t>
            </a:r>
            <a:r>
              <a:rPr lang="en-US" sz="360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deaths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admissions to state-supported </a:t>
            </a:r>
            <a:r>
              <a:rPr lang="en-US" sz="3600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treatment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endParaRPr lang="en-US" sz="36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87804" indent="-587804">
              <a:buFont typeface=".LucidaGrandeUI" charset="0"/>
              <a:buChar char="►"/>
            </a:pP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X-variables: property crimes, 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violent 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crimes, population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demographics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quality 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of 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life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geography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employment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transportation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education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and government 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e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xpenditures</a:t>
            </a: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587804" indent="-587804">
              <a:buFont typeface=".LucidaGrandeUI" charset="0"/>
              <a:buChar char="►"/>
            </a:pP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All observations organized by county</a:t>
            </a: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456277" y="17068800"/>
            <a:ext cx="10189029" cy="969502"/>
          </a:xfrm>
          <a:solidFill>
            <a:srgbClr val="EEB111"/>
          </a:solidFill>
          <a:ln>
            <a:noFill/>
          </a:ln>
        </p:spPr>
        <p:txBody>
          <a:bodyPr/>
          <a:lstStyle/>
          <a:p>
            <a:r>
              <a:rPr lang="en-US" sz="4200" dirty="0" smtClean="0">
                <a:solidFill>
                  <a:srgbClr val="A30042"/>
                </a:solidFill>
              </a:rPr>
              <a:t>Methods</a:t>
            </a:r>
            <a:endParaRPr lang="en-US" sz="4200" dirty="0">
              <a:solidFill>
                <a:srgbClr val="A30042"/>
              </a:solidFill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456277" y="18038302"/>
            <a:ext cx="10189029" cy="19756898"/>
          </a:xfrm>
          <a:solidFill>
            <a:schemeClr val="bg1"/>
          </a:solidFill>
        </p:spPr>
        <p:txBody>
          <a:bodyPr/>
          <a:lstStyle/>
          <a:p>
            <a:pPr marL="587804" indent="-587804">
              <a:buFont typeface=".LucidaGrandeUI" charset="0"/>
              <a:buChar char="►"/>
            </a:pP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Height of 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bar plots rendered 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from intoxication </a:t>
            </a:r>
            <a:r>
              <a:rPr lang="en-US" sz="3600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deaths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 and drug/alcohol </a:t>
            </a:r>
            <a:r>
              <a:rPr lang="en-US" sz="3600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treatment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 divided by population to obtain per capita values and minimize confounding from population</a:t>
            </a:r>
          </a:p>
          <a:p>
            <a:pPr marL="587804" indent="-587804">
              <a:buFont typeface=".LucidaGrandeUI" charset="0"/>
              <a:buChar char="►"/>
            </a:pP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Data from one year 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selected 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for consistency; 2010 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has 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most available data</a:t>
            </a:r>
          </a:p>
          <a:p>
            <a:pPr marL="587804" indent="-587804">
              <a:buFont typeface=".LucidaGrandeUI" charset="0"/>
              <a:buChar char="►"/>
            </a:pP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Data on intoxication </a:t>
            </a:r>
            <a:r>
              <a:rPr lang="en-US" sz="3600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deaths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 and drug/alcohol </a:t>
            </a:r>
            <a:r>
              <a:rPr lang="en-US" sz="3600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treatment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 approximately follow the Poisson 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distribution but with some </a:t>
            </a:r>
            <a:r>
              <a:rPr lang="en-US" sz="3600" dirty="0" err="1" smtClean="0">
                <a:latin typeface="Helvetica Neue" charset="0"/>
                <a:ea typeface="Helvetica Neue" charset="0"/>
                <a:cs typeface="Helvetica Neue" charset="0"/>
              </a:rPr>
              <a:t>overdispersion</a:t>
            </a:r>
            <a:endParaRPr lang="en-US" sz="36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87804" indent="-587804">
              <a:buFont typeface=".LucidaGrandeUI" charset="0"/>
              <a:buChar char="►"/>
            </a:pP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587804" indent="-587804">
              <a:buFont typeface=".LucidaGrandeUI" charset="0"/>
              <a:buChar char="►"/>
            </a:pPr>
            <a:endParaRPr lang="en-US" sz="36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87804" indent="-587804">
              <a:buFont typeface=".LucidaGrandeUI" charset="0"/>
              <a:buChar char="►"/>
            </a:pP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587804" indent="-587804">
              <a:buFont typeface=".LucidaGrandeUI" charset="0"/>
              <a:buChar char="►"/>
            </a:pPr>
            <a:endParaRPr lang="en-US" sz="36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87804" indent="-587804">
              <a:buFont typeface=".LucidaGrandeUI" charset="0"/>
              <a:buChar char="►"/>
            </a:pP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587804" indent="-587804">
              <a:buFont typeface=".LucidaGrandeUI" charset="0"/>
              <a:buChar char="►"/>
            </a:pPr>
            <a:endParaRPr lang="en-US" sz="36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87804" indent="-587804">
              <a:buFont typeface=".LucidaGrandeUI" charset="0"/>
              <a:buChar char="►"/>
            </a:pP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587804" indent="-587804">
              <a:buFont typeface=".LucidaGrandeUI" charset="0"/>
              <a:buChar char="►"/>
            </a:pPr>
            <a:endParaRPr lang="en-US" sz="36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87804" indent="-587804">
              <a:buFont typeface=".LucidaGrandeUI" charset="0"/>
              <a:buChar char="►"/>
            </a:pP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587804" indent="-587804">
              <a:buFont typeface=".LucidaGrandeUI" charset="0"/>
              <a:buChar char="►"/>
            </a:pPr>
            <a:endParaRPr lang="en-US" sz="36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87804" indent="-587804">
              <a:buFont typeface=".LucidaGrandeUI" charset="0"/>
              <a:buChar char="►"/>
            </a:pPr>
            <a:endParaRPr lang="en-US" sz="36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87804" indent="-587804">
              <a:buFont typeface=".LucidaGrandeUI" charset="0"/>
              <a:buChar char="►"/>
            </a:pP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Generalized linear 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model 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receives vector of possible explanatory variables</a:t>
            </a:r>
          </a:p>
          <a:p>
            <a:pPr marL="587804" indent="-587804">
              <a:buFont typeface=".LucidaGrandeUI" charset="0"/>
              <a:buChar char="►"/>
            </a:pP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Stepwise function compares 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y-variable to multiple x-variables to 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write equation 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that attempts to estimate 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true 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y-variable values with the least error</a:t>
            </a:r>
          </a:p>
          <a:p>
            <a:pPr marL="587804" indent="-587804">
              <a:buFont typeface=".LucidaGrandeUI" charset="0"/>
              <a:buChar char="►"/>
            </a:pP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2010 population data used as offset variable to minimize confounding from 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population</a:t>
            </a:r>
          </a:p>
          <a:p>
            <a:pPr marL="587804" indent="-587804">
              <a:buFont typeface=".LucidaGrandeUI" charset="0"/>
              <a:buChar char="►"/>
            </a:pP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Extra code compensates for </a:t>
            </a:r>
            <a:r>
              <a:rPr lang="en-US" sz="3600" dirty="0" err="1" smtClean="0">
                <a:latin typeface="Helvetica Neue" charset="0"/>
                <a:ea typeface="Helvetica Neue" charset="0"/>
                <a:cs typeface="Helvetica Neue" charset="0"/>
              </a:rPr>
              <a:t>overdispersion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 of distribution of y-variables to provide more clarity on which x-variables are significant</a:t>
            </a:r>
          </a:p>
          <a:p>
            <a:pPr marL="587804" indent="-587804">
              <a:buFont typeface=".LucidaGrandeUI" charset="0"/>
              <a:buChar char="►"/>
            </a:pP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6"/>
          </p:nvPr>
        </p:nvSpPr>
        <p:spPr>
          <a:xfrm>
            <a:off x="11372142" y="5330466"/>
            <a:ext cx="10189029" cy="914400"/>
          </a:xfrm>
          <a:solidFill>
            <a:srgbClr val="EEB111"/>
          </a:solidFill>
          <a:ln>
            <a:noFill/>
          </a:ln>
        </p:spPr>
        <p:txBody>
          <a:bodyPr/>
          <a:lstStyle/>
          <a:p>
            <a:r>
              <a:rPr lang="en-US" sz="4200" dirty="0" smtClean="0">
                <a:solidFill>
                  <a:srgbClr val="A30042"/>
                </a:solidFill>
              </a:rPr>
              <a:t>Diagrams</a:t>
            </a:r>
            <a:endParaRPr lang="en-US" sz="4200" dirty="0">
              <a:solidFill>
                <a:srgbClr val="A30042"/>
              </a:solidFill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22206860" y="31559361"/>
            <a:ext cx="10189029" cy="6270171"/>
          </a:xfrm>
          <a:solidFill>
            <a:schemeClr val="bg1"/>
          </a:solidFill>
        </p:spPr>
        <p:txBody>
          <a:bodyPr/>
          <a:lstStyle/>
          <a:p>
            <a:pPr marL="587804" indent="-587804">
              <a:buFont typeface=".LucidaGrandeUI" charset="0"/>
              <a:buChar char="►"/>
            </a:pP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Software used:    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600" dirty="0" err="1">
                <a:latin typeface="Courier" charset="0"/>
                <a:ea typeface="Courier" charset="0"/>
                <a:cs typeface="Courier" charset="0"/>
              </a:rPr>
              <a:t>www.r-project.org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587804" indent="-587804">
              <a:buFont typeface=".LucidaGrandeUI" charset="0"/>
              <a:buChar char="►"/>
            </a:pP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Plots made with: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ggplot2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 package in </a:t>
            </a:r>
          </a:p>
          <a:p>
            <a:pPr marL="587804" indent="-587804">
              <a:buFont typeface=".LucidaGrandeUI" charset="0"/>
              <a:buChar char="►"/>
            </a:pP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Maps made with: </a:t>
            </a:r>
            <a:r>
              <a:rPr lang="en-US" sz="3600" dirty="0" err="1">
                <a:latin typeface="Courier" charset="0"/>
                <a:ea typeface="Courier" charset="0"/>
                <a:cs typeface="Courier" charset="0"/>
              </a:rPr>
              <a:t>ggmap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 package in </a:t>
            </a:r>
          </a:p>
          <a:p>
            <a:pPr marL="587804" indent="-587804">
              <a:buFont typeface=".LucidaGrandeUI" charset="0"/>
              <a:buChar char="►"/>
            </a:pP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Data acquired from</a:t>
            </a:r>
          </a:p>
          <a:p>
            <a:pPr marL="587804" indent="-587804">
              <a:buFont typeface=".LucidaGrandeUI" charset="0"/>
              <a:buChar char="►"/>
            </a:pP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Thanks to Dr. Earvin </a:t>
            </a:r>
            <a:r>
              <a:rPr lang="en-US" sz="3600" dirty="0" err="1">
                <a:latin typeface="Helvetica Neue" charset="0"/>
                <a:ea typeface="Helvetica Neue" charset="0"/>
                <a:cs typeface="Helvetica Neue" charset="0"/>
              </a:rPr>
              <a:t>Balderama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, Dr. Mark Albert, and the 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following:</a:t>
            </a: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22206858" y="5330466"/>
            <a:ext cx="10189029" cy="914400"/>
          </a:xfrm>
          <a:solidFill>
            <a:srgbClr val="EEB111"/>
          </a:solidFill>
          <a:ln>
            <a:noFill/>
          </a:ln>
        </p:spPr>
        <p:txBody>
          <a:bodyPr/>
          <a:lstStyle/>
          <a:p>
            <a:r>
              <a:rPr lang="en-US" sz="4200" dirty="0" smtClean="0">
                <a:solidFill>
                  <a:srgbClr val="A30042"/>
                </a:solidFill>
              </a:rPr>
              <a:t>Conclusions</a:t>
            </a:r>
            <a:endParaRPr lang="en-US" sz="4200" dirty="0">
              <a:solidFill>
                <a:srgbClr val="A30042"/>
              </a:solidFill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1"/>
          </p:nvPr>
        </p:nvSpPr>
        <p:spPr>
          <a:xfrm>
            <a:off x="11357235" y="6244868"/>
            <a:ext cx="10203936" cy="31550332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marL="587804" indent="-587804">
              <a:buFont typeface=".LucidaGrandeUI" charset="0"/>
              <a:buChar char="►"/>
            </a:pP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Bar plots 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of true values for number of drug/alcohol-related intoxication </a:t>
            </a:r>
            <a:r>
              <a:rPr lang="en-US" sz="3600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deaths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 per capita and number of admissions to state-supported drug/alcohol </a:t>
            </a:r>
            <a:r>
              <a:rPr lang="en-US" sz="3600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treatment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 per capita in 2010</a:t>
            </a:r>
          </a:p>
          <a:p>
            <a:pPr marL="587804" indent="-587804">
              <a:buFont typeface=".LucidaGrandeUI" charset="0"/>
              <a:buChar char="►"/>
            </a:pP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Maps of expected values for number of drug/alcohol-related intoxication </a:t>
            </a:r>
            <a:r>
              <a:rPr lang="en-US" sz="3600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deaths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 and number of admissions to state-supported drug/alcohol </a:t>
            </a:r>
            <a:r>
              <a:rPr lang="en-US" sz="3600" dirty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treatment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 in 2010</a:t>
            </a:r>
          </a:p>
          <a:p>
            <a:pPr marL="587804" indent="-587804">
              <a:buFont typeface=".LucidaGrandeUI" charset="0"/>
              <a:buChar char="►"/>
            </a:pP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Expected value maps based on generalized linear models</a:t>
            </a:r>
          </a:p>
          <a:p>
            <a:pPr marL="783740" indent="-783740" defTabSz="1567479">
              <a:spcBef>
                <a:spcPts val="0"/>
              </a:spcBef>
            </a:pP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Chart Placeholder 2"/>
          <p:cNvPicPr>
            <a:picLocks noGrp="1" noChangeAspect="1"/>
          </p:cNvPicPr>
          <p:nvPr>
            <p:ph type="chart"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18866"/>
            <a:ext cx="2612571" cy="2496267"/>
          </a:xfrm>
        </p:spPr>
      </p:pic>
      <p:sp>
        <p:nvSpPr>
          <p:cNvPr id="4" name="TextBox 3"/>
          <p:cNvSpPr txBox="1"/>
          <p:nvPr/>
        </p:nvSpPr>
        <p:spPr>
          <a:xfrm>
            <a:off x="1007712" y="23207919"/>
            <a:ext cx="184731" cy="2256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66" dirty="0"/>
          </a:p>
        </p:txBody>
      </p:sp>
      <p:sp>
        <p:nvSpPr>
          <p:cNvPr id="32" name="Text Placeholder 26"/>
          <p:cNvSpPr txBox="1">
            <a:spLocks/>
          </p:cNvSpPr>
          <p:nvPr/>
        </p:nvSpPr>
        <p:spPr>
          <a:xfrm>
            <a:off x="22206858" y="21107400"/>
            <a:ext cx="10189029" cy="8946768"/>
          </a:xfrm>
          <a:prstGeom prst="rect">
            <a:avLst/>
          </a:prstGeom>
          <a:solidFill>
            <a:schemeClr val="bg1"/>
          </a:solidFill>
        </p:spPr>
        <p:txBody>
          <a:bodyPr vert="horz"/>
          <a:lstStyle>
            <a:lvl1pPr marL="764153" indent="-764153" algn="l" defTabSz="20377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55664" indent="-636794" algn="l" defTabSz="203774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47176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6046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84916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03786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622656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41527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60397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87804" indent="-587804">
              <a:buFont typeface=".LucidaGrandeUI" charset="0"/>
              <a:buChar char="►"/>
            </a:pP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odel may be successful at predicting future numbers of intoxication </a:t>
            </a:r>
            <a:r>
              <a:rPr lang="en-US" sz="360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deaths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US" sz="36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treatment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 admissions for counties in Maryland with only the above x-variables</a:t>
            </a:r>
          </a:p>
          <a:p>
            <a:pPr marL="587804" indent="-587804">
              <a:buFont typeface=".LucidaGrandeUI" charset="0"/>
              <a:buChar char="►"/>
            </a:pP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Could include other x-variables in the model</a:t>
            </a:r>
          </a:p>
          <a:p>
            <a:pPr marL="587804" indent="-587804">
              <a:buFont typeface=".LucidaGrandeUI" charset="0"/>
              <a:buChar char="►"/>
            </a:pP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Model is limited by inability of Poisson distribution to account for the </a:t>
            </a:r>
            <a:r>
              <a:rPr lang="en-US" sz="3600" dirty="0" err="1" smtClean="0">
                <a:latin typeface="Helvetica Neue" charset="0"/>
                <a:ea typeface="Helvetica Neue" charset="0"/>
                <a:cs typeface="Helvetica Neue" charset="0"/>
              </a:rPr>
              <a:t>overdispersion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 of the y-variables</a:t>
            </a:r>
          </a:p>
          <a:p>
            <a:pPr marL="587804" indent="-587804">
              <a:buFont typeface=".LucidaGrandeUI" charset="0"/>
              <a:buChar char="►"/>
            </a:pP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Negative binomial distribution may be a better fit for the data</a:t>
            </a:r>
          </a:p>
          <a:p>
            <a:pPr marL="587804" indent="-587804">
              <a:buFont typeface=".LucidaGrandeUI" charset="0"/>
              <a:buChar char="►"/>
            </a:pP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Could apply the model to x-variable data from other states</a:t>
            </a:r>
          </a:p>
          <a:p>
            <a:pPr marL="587804" indent="-587804">
              <a:buFont typeface=".LucidaGrandeUI" charset="0"/>
              <a:buChar char="►"/>
            </a:pP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Could apply similar model to predict other y-variables such as crimes or hospital needs</a:t>
            </a: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4" name="Text Placeholder 29"/>
          <p:cNvSpPr txBox="1">
            <a:spLocks/>
          </p:cNvSpPr>
          <p:nvPr/>
        </p:nvSpPr>
        <p:spPr>
          <a:xfrm>
            <a:off x="22206858" y="20193000"/>
            <a:ext cx="10189029" cy="914400"/>
          </a:xfrm>
          <a:prstGeom prst="rect">
            <a:avLst/>
          </a:prstGeom>
          <a:solidFill>
            <a:srgbClr val="EEB111"/>
          </a:solidFill>
          <a:ln>
            <a:noFill/>
          </a:ln>
        </p:spPr>
        <p:txBody>
          <a:bodyPr vert="horz"/>
          <a:lstStyle>
            <a:lvl1pPr marL="0" indent="0" algn="l" defTabSz="203774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1655664" indent="-636794" algn="l" defTabSz="203774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47176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6046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84916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03786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622656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41527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60397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dirty="0">
                <a:solidFill>
                  <a:srgbClr val="A30042"/>
                </a:solidFill>
              </a:rPr>
              <a:t>Future Considerations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0" y="31689989"/>
            <a:ext cx="447869" cy="3918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87"/>
          <a:stretch/>
        </p:blipFill>
        <p:spPr>
          <a:xfrm>
            <a:off x="26898600" y="33674235"/>
            <a:ext cx="2351314" cy="38716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0352" y="32331737"/>
            <a:ext cx="447869" cy="39188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9855" y="32985484"/>
            <a:ext cx="447869" cy="391886"/>
          </a:xfrm>
          <a:prstGeom prst="rect">
            <a:avLst/>
          </a:prstGeom>
        </p:spPr>
      </p:pic>
      <p:pic>
        <p:nvPicPr>
          <p:cNvPr id="39" name="Chart Placeholder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9600" y="35994750"/>
            <a:ext cx="2120592" cy="1149898"/>
          </a:xfrm>
          <a:prstGeom prst="rect">
            <a:avLst/>
          </a:prstGeom>
        </p:spPr>
      </p:pic>
      <p:pic>
        <p:nvPicPr>
          <p:cNvPr id="14" name="Chart Placeholder 13"/>
          <p:cNvPicPr>
            <a:picLocks noGrp="1" noChangeAspect="1"/>
          </p:cNvPicPr>
          <p:nvPr>
            <p:ph type="chart" sz="quarter" idx="24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4" r="39939" b="25026"/>
          <a:stretch/>
        </p:blipFill>
        <p:spPr>
          <a:xfrm>
            <a:off x="27364191" y="1956162"/>
            <a:ext cx="4335009" cy="1421673"/>
          </a:xfr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563" y="14122556"/>
            <a:ext cx="4445763" cy="57533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2" b="11256"/>
          <a:stretch/>
        </p:blipFill>
        <p:spPr>
          <a:xfrm>
            <a:off x="12971348" y="21503096"/>
            <a:ext cx="6920668" cy="6920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1682" y="14105608"/>
            <a:ext cx="4521681" cy="585158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2" b="11254"/>
          <a:stretch/>
        </p:blipFill>
        <p:spPr>
          <a:xfrm>
            <a:off x="13002150" y="30154867"/>
            <a:ext cx="6914102" cy="691410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319928" y="12954000"/>
            <a:ext cx="10241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Helvetica Neue" charset="0"/>
                <a:ea typeface="Helvetica Neue" charset="0"/>
                <a:cs typeface="Helvetica Neue" charset="0"/>
              </a:rPr>
              <a:t>Bar Plots</a:t>
            </a:r>
            <a:endParaRPr lang="en-US" sz="4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357235" y="20185797"/>
            <a:ext cx="10203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Helvetica Neue" charset="0"/>
                <a:ea typeface="Helvetica Neue" charset="0"/>
                <a:cs typeface="Helvetica Neue" charset="0"/>
              </a:rPr>
              <a:t>Intoxication Deaths</a:t>
            </a:r>
            <a:endParaRPr lang="en-US" sz="4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328301" y="20854206"/>
            <a:ext cx="10232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map of expected values</a:t>
            </a:r>
          </a:p>
        </p:txBody>
      </p:sp>
      <p:pic>
        <p:nvPicPr>
          <p:cNvPr id="57" name="Char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400" y="35877597"/>
            <a:ext cx="1448695" cy="1384203"/>
          </a:xfrm>
          <a:prstGeom prst="rect">
            <a:avLst/>
          </a:prstGeom>
        </p:spPr>
      </p:pic>
      <p:pic>
        <p:nvPicPr>
          <p:cNvPr id="58" name="Chart Placeholder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4" r="39939" b="25026"/>
          <a:stretch/>
        </p:blipFill>
        <p:spPr>
          <a:xfrm>
            <a:off x="24384000" y="36333547"/>
            <a:ext cx="2598106" cy="852053"/>
          </a:xfrm>
          <a:prstGeom prst="rect">
            <a:avLst/>
          </a:prstGeom>
        </p:spPr>
      </p:pic>
      <p:sp>
        <p:nvSpPr>
          <p:cNvPr id="60" name="Text Placeholder 26"/>
          <p:cNvSpPr txBox="1">
            <a:spLocks/>
          </p:cNvSpPr>
          <p:nvPr/>
        </p:nvSpPr>
        <p:spPr>
          <a:xfrm>
            <a:off x="22206858" y="6244868"/>
            <a:ext cx="10189029" cy="1338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/>
          <a:lstStyle>
            <a:lvl1pPr marL="764153" indent="-764153" algn="l" defTabSz="20377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55664" indent="-636794" algn="l" defTabSz="203774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47176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6046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84916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03786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622656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41527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60397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87804" indent="-587804">
              <a:buFont typeface=".LucidaGrandeUI" charset="0"/>
              <a:buChar char="►"/>
            </a:pP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S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ignificant x-variables for intoxication </a:t>
            </a:r>
            <a:r>
              <a:rPr lang="en-US" sz="360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death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 model</a:t>
            </a:r>
          </a:p>
          <a:p>
            <a:pPr marL="587804" indent="-587804">
              <a:buFont typeface=".LucidaGrandeUI" charset="0"/>
              <a:buChar char="►"/>
            </a:pPr>
            <a:endParaRPr lang="en-US" sz="36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87804" indent="-587804">
              <a:buFont typeface=".LucidaGrandeUI" charset="0"/>
              <a:buChar char="►"/>
            </a:pP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587804" indent="-587804">
              <a:buFont typeface=".LucidaGrandeUI" charset="0"/>
              <a:buChar char="►"/>
            </a:pPr>
            <a:endParaRPr lang="en-US" sz="36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87804" indent="-587804">
              <a:buFont typeface=".LucidaGrandeUI" charset="0"/>
              <a:buChar char="►"/>
            </a:pP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587804" indent="-587804">
              <a:buFont typeface=".LucidaGrandeUI" charset="0"/>
              <a:buChar char="►"/>
            </a:pPr>
            <a:endParaRPr lang="en-US" sz="36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87804" indent="-587804">
              <a:buFont typeface=".LucidaGrandeUI" charset="0"/>
              <a:buChar char="►"/>
            </a:pP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587804" indent="-587804">
              <a:buFont typeface=".LucidaGrandeUI" charset="0"/>
              <a:buChar char="►"/>
            </a:pPr>
            <a:endParaRPr lang="en-US" sz="36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87804" indent="-587804">
              <a:buFont typeface=".LucidaGrandeUI" charset="0"/>
              <a:buChar char="►"/>
            </a:pP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587804" indent="-587804">
              <a:buFont typeface=".LucidaGrandeUI" charset="0"/>
              <a:buChar char="►"/>
            </a:pPr>
            <a:endParaRPr lang="en-US" sz="36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587804" indent="-587804">
              <a:buFont typeface=".LucidaGrandeUI" charset="0"/>
              <a:buChar char="►"/>
            </a:pP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Significant x-variables for </a:t>
            </a:r>
            <a:r>
              <a:rPr lang="en-US" sz="3600" dirty="0" smtClean="0">
                <a:solidFill>
                  <a:srgbClr val="0070C0"/>
                </a:solidFill>
                <a:latin typeface="Helvetica Neue" charset="0"/>
                <a:ea typeface="Helvetica Neue" charset="0"/>
                <a:cs typeface="Helvetica Neue" charset="0"/>
              </a:rPr>
              <a:t>treatment</a:t>
            </a: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 admissions model</a:t>
            </a: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2" name="Text Placeholder 29"/>
          <p:cNvSpPr txBox="1">
            <a:spLocks/>
          </p:cNvSpPr>
          <p:nvPr/>
        </p:nvSpPr>
        <p:spPr>
          <a:xfrm>
            <a:off x="22206856" y="30632400"/>
            <a:ext cx="10189029" cy="914400"/>
          </a:xfrm>
          <a:prstGeom prst="rect">
            <a:avLst/>
          </a:prstGeom>
          <a:solidFill>
            <a:srgbClr val="EEB111"/>
          </a:solidFill>
          <a:ln>
            <a:noFill/>
          </a:ln>
        </p:spPr>
        <p:txBody>
          <a:bodyPr vert="horz"/>
          <a:lstStyle>
            <a:lvl1pPr marL="0" indent="0" algn="l" defTabSz="203774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1655664" indent="-636794" algn="l" defTabSz="203774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47176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66046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84916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03786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622656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41527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60397" indent="-509435" algn="l" defTabSz="20377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dirty="0" smtClean="0">
                <a:solidFill>
                  <a:srgbClr val="A30042"/>
                </a:solidFill>
              </a:rPr>
              <a:t>Acknowledgments </a:t>
            </a:r>
            <a:endParaRPr lang="en-US" sz="4200" dirty="0">
              <a:solidFill>
                <a:srgbClr val="A30042"/>
              </a:soli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5442" y="35793247"/>
            <a:ext cx="2177798" cy="1351401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1357234" y="13657422"/>
            <a:ext cx="10203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o</a:t>
            </a:r>
            <a:r>
              <a:rPr lang="en-US" sz="3200" dirty="0" smtClean="0">
                <a:latin typeface="Helvetica Neue" charset="0"/>
                <a:ea typeface="Helvetica Neue" charset="0"/>
                <a:cs typeface="Helvetica Neue" charset="0"/>
              </a:rPr>
              <a:t>f true values</a:t>
            </a:r>
            <a:endParaRPr lang="en-US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1394543" y="28866353"/>
            <a:ext cx="10203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Helvetica Neue" charset="0"/>
                <a:ea typeface="Helvetica Neue" charset="0"/>
                <a:cs typeface="Helvetica Neue" charset="0"/>
              </a:rPr>
              <a:t>Treatment Admissions</a:t>
            </a:r>
            <a:endParaRPr lang="en-US" sz="48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365609" y="29534762"/>
            <a:ext cx="10232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map of expected values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37433" y="23811594"/>
            <a:ext cx="9826716" cy="6242574"/>
            <a:chOff x="-9677400" y="22859582"/>
            <a:chExt cx="9826716" cy="624257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77400" y="22859582"/>
              <a:ext cx="4823807" cy="62425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74491" y="22859582"/>
              <a:ext cx="4823807" cy="6242574"/>
            </a:xfrm>
            <a:prstGeom prst="rect">
              <a:avLst/>
            </a:prstGeom>
          </p:spPr>
        </p:pic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56875"/>
              </p:ext>
            </p:extLst>
          </p:nvPr>
        </p:nvGraphicFramePr>
        <p:xfrm>
          <a:off x="22479000" y="7539599"/>
          <a:ext cx="9620142" cy="52768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10071"/>
                <a:gridCol w="4810071"/>
              </a:tblGrid>
              <a:tr h="887734">
                <a:tc>
                  <a:txBody>
                    <a:bodyPr/>
                    <a:lstStyle/>
                    <a:p>
                      <a:pPr algn="r"/>
                      <a:r>
                        <a:rPr lang="en-US" sz="36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X-Variable</a:t>
                      </a:r>
                      <a:endParaRPr lang="en-US" sz="36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Estimated</a:t>
                      </a:r>
                      <a:r>
                        <a:rPr lang="en-US" sz="3600" b="1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Coefficient</a:t>
                      </a:r>
                      <a:endParaRPr lang="en-US" sz="36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87734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Median</a:t>
                      </a:r>
                      <a:r>
                        <a:rPr lang="en-US" sz="32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Age</a:t>
                      </a:r>
                      <a:endParaRPr lang="en-US" sz="32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sz="3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1.874e-01</a:t>
                      </a:r>
                      <a:endParaRPr lang="en-US" sz="32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87734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Median Household</a:t>
                      </a:r>
                      <a:r>
                        <a:rPr lang="en-US" sz="32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Income</a:t>
                      </a:r>
                      <a:endParaRPr lang="en-US" sz="32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3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3.984e-05</a:t>
                      </a:r>
                      <a:endParaRPr lang="en-US" sz="32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87734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Annual Number</a:t>
                      </a:r>
                      <a:r>
                        <a:rPr lang="en-US" sz="32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of Public High School Graduates</a:t>
                      </a:r>
                      <a:endParaRPr lang="en-US" sz="32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s-IS" sz="3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-3.299e-04</a:t>
                      </a:r>
                      <a:endParaRPr lang="en-US" sz="32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87734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Total Average Annual</a:t>
                      </a:r>
                      <a:r>
                        <a:rPr lang="en-US" sz="32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Employment</a:t>
                      </a:r>
                      <a:endParaRPr lang="en-US" sz="32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s-IS" sz="3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7.857e-06 </a:t>
                      </a:r>
                      <a:endParaRPr lang="en-US" sz="32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222923"/>
              </p:ext>
            </p:extLst>
          </p:nvPr>
        </p:nvGraphicFramePr>
        <p:xfrm>
          <a:off x="22497942" y="14706600"/>
          <a:ext cx="9620142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10071"/>
                <a:gridCol w="4810071"/>
              </a:tblGrid>
              <a:tr h="887734">
                <a:tc>
                  <a:txBody>
                    <a:bodyPr/>
                    <a:lstStyle/>
                    <a:p>
                      <a:pPr algn="r"/>
                      <a:r>
                        <a:rPr lang="en-US" sz="36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X-Variable</a:t>
                      </a:r>
                      <a:endParaRPr lang="en-US" sz="36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Estimated</a:t>
                      </a:r>
                      <a:r>
                        <a:rPr lang="en-US" sz="3600" b="1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Coefficient</a:t>
                      </a:r>
                      <a:endParaRPr lang="en-US" sz="3600" b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87734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Annual Number</a:t>
                      </a:r>
                      <a:r>
                        <a:rPr lang="en-US" sz="32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of Public High School Graduates</a:t>
                      </a:r>
                      <a:endParaRPr lang="en-US" sz="32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sz="3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</a:t>
                      </a:r>
                      <a:r>
                        <a:rPr lang="nb-NO" sz="3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-6.780e-04</a:t>
                      </a:r>
                      <a:endParaRPr lang="en-US" sz="32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87734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Percent Bachelor’s Degree Attainment</a:t>
                      </a:r>
                      <a:endParaRPr lang="en-US" sz="32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3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-4.181e-00</a:t>
                      </a:r>
                      <a:endParaRPr lang="en-US" sz="32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87734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Total Average Annual</a:t>
                      </a:r>
                      <a:r>
                        <a:rPr lang="en-US" sz="32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Employment</a:t>
                      </a:r>
                      <a:endParaRPr lang="en-US" sz="32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s-IS" sz="32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1.406e-05</a:t>
                      </a:r>
                      <a:endParaRPr lang="en-US" sz="32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2306</TotalTime>
  <Words>446</Words>
  <Application>Microsoft Macintosh PowerPoint</Application>
  <PresentationFormat>Custom</PresentationFormat>
  <Paragraphs>81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.LucidaGrandeUI</vt:lpstr>
      <vt:lpstr>Arial</vt:lpstr>
      <vt:lpstr>Calibri</vt:lpstr>
      <vt:lpstr>Courier</vt:lpstr>
      <vt:lpstr>Helvetica Neue</vt:lpstr>
      <vt:lpstr>Times New Roman</vt:lpstr>
      <vt:lpstr>Office Theme</vt:lpstr>
      <vt:lpstr>Estimating the Distribution of Intoxication Deaths and Treatment Admissions in Maryland Jon Matthew | Melanie Kohout | Dr. Earvin Balderama Loyola University Chicago, FYRE Program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Daniel Viens</dc:creator>
  <cp:lastModifiedBy>Matthew, Jonathan</cp:lastModifiedBy>
  <cp:revision>77</cp:revision>
  <dcterms:created xsi:type="dcterms:W3CDTF">2013-01-28T22:40:39Z</dcterms:created>
  <dcterms:modified xsi:type="dcterms:W3CDTF">2016-06-03T16:59:36Z</dcterms:modified>
</cp:coreProperties>
</file>